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272" r:id="rId4"/>
    <p:sldId id="273" r:id="rId5"/>
    <p:sldId id="282" r:id="rId6"/>
    <p:sldId id="274" r:id="rId7"/>
    <p:sldId id="283" r:id="rId8"/>
    <p:sldId id="280" r:id="rId9"/>
    <p:sldId id="279" r:id="rId10"/>
    <p:sldId id="275" r:id="rId11"/>
    <p:sldId id="284" r:id="rId12"/>
    <p:sldId id="276" r:id="rId13"/>
    <p:sldId id="285" r:id="rId14"/>
    <p:sldId id="277" r:id="rId15"/>
    <p:sldId id="286" r:id="rId16"/>
    <p:sldId id="278" r:id="rId17"/>
    <p:sldId id="287" r:id="rId18"/>
    <p:sldId id="25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8ECDE4F-0B02-4606-8E50-A628786891CC}" type="datetimeFigureOut">
              <a:rPr lang="en-US" smtClean="0"/>
              <a:pPr/>
              <a:t>5/14/2013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8E8BB479-FF82-4837-AED2-F3363C5058B0}"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8ECDE4F-0B02-4606-8E50-A628786891CC}" type="datetimeFigureOut">
              <a:rPr lang="en-US" smtClean="0"/>
              <a:pPr/>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8BB479-FF82-4837-AED2-F3363C5058B0}"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8ECDE4F-0B02-4606-8E50-A628786891CC}" type="datetimeFigureOut">
              <a:rPr lang="en-US" smtClean="0"/>
              <a:pPr/>
              <a:t>5/14/2013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8E8BB479-FF82-4837-AED2-F3363C5058B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8ECDE4F-0B02-4606-8E50-A628786891CC}" type="datetimeFigureOut">
              <a:rPr lang="en-US" smtClean="0"/>
              <a:pPr/>
              <a:t>5/14/2013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8BB479-FF82-4837-AED2-F3363C5058B0}"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8ECDE4F-0B02-4606-8E50-A628786891CC}" type="datetimeFigureOut">
              <a:rPr lang="en-US" smtClean="0"/>
              <a:pPr/>
              <a:t>5/14/2013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8BB479-FF82-4837-AED2-F3363C5058B0}"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8ECDE4F-0B02-4606-8E50-A628786891CC}" type="datetimeFigureOut">
              <a:rPr lang="en-US" smtClean="0"/>
              <a:pPr/>
              <a:t>5/14/2013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8BB479-FF82-4837-AED2-F3363C5058B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ECDE4F-0B02-4606-8E50-A628786891CC}" type="datetimeFigureOut">
              <a:rPr lang="en-US" smtClean="0"/>
              <a:pPr/>
              <a:t>5/14/2013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8BB479-FF82-4837-AED2-F3363C5058B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8ECDE4F-0B02-4606-8E50-A628786891CC}" type="datetimeFigureOut">
              <a:rPr lang="en-US" smtClean="0"/>
              <a:pPr/>
              <a:t>5/14/2013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8BB479-FF82-4837-AED2-F3363C5058B0}"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8ECDE4F-0B02-4606-8E50-A628786891CC}" type="datetimeFigureOut">
              <a:rPr lang="en-US" smtClean="0"/>
              <a:pPr/>
              <a:t>5/14/2013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8E8BB479-FF82-4837-AED2-F3363C5058B0}"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ECDE4F-0B02-4606-8E50-A628786891CC}" type="datetimeFigureOut">
              <a:rPr lang="en-US" smtClean="0"/>
              <a:pPr/>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8BB479-FF82-4837-AED2-F3363C5058B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ECDE4F-0B02-4606-8E50-A628786891CC}" type="datetimeFigureOut">
              <a:rPr lang="en-US" smtClean="0"/>
              <a:pPr/>
              <a:t>5/14/2013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8BB479-FF82-4837-AED2-F3363C5058B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8ECDE4F-0B02-4606-8E50-A628786891CC}" type="datetimeFigureOut">
              <a:rPr lang="en-US" smtClean="0"/>
              <a:pPr/>
              <a:t>5/14/2013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E8BB479-FF82-4837-AED2-F3363C5058B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lstStyle/>
          <a:p>
            <a:r>
              <a:rPr lang="en-US" dirty="0" smtClean="0"/>
              <a:t>Career Essentials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lnSpcReduction="10000"/>
          </a:bodyPr>
          <a:lstStyle/>
          <a:p>
            <a:r>
              <a:rPr lang="en-US" sz="3200" dirty="0" smtClean="0"/>
              <a:t>Preparing, acquiring, and retaining a job are the key elements that determine an individual's successful employment in the workforce. Businesses use the process of announcing a job opening and then requiring an applicant to complete a job application, resume, and interview. This preliminary screening of job applicants is used to determine if an individual is the most qualified person for a position within a company.</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lnSpcReduction="10000"/>
          </a:bodyPr>
          <a:lstStyle/>
          <a:p>
            <a:r>
              <a:rPr lang="en-US" sz="3600" dirty="0" smtClean="0"/>
              <a:t>Once </a:t>
            </a:r>
            <a:r>
              <a:rPr lang="en-US" sz="3600" dirty="0" smtClean="0"/>
              <a:t>an individual is employed in a business, it is necessary to continue to acquire and develop work ethic skills to retain a position and/or to move up the ladder in the company structure. In addition, it is equally as important for employees to understand and be able to demonstrate the proper procedures in the event of exiting a job.</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Application</a:t>
            </a:r>
            <a:endParaRPr lang="en-US" dirty="0"/>
          </a:p>
        </p:txBody>
      </p:sp>
      <p:sp>
        <p:nvSpPr>
          <p:cNvPr id="3" name="Content Placeholder 2"/>
          <p:cNvSpPr>
            <a:spLocks noGrp="1"/>
          </p:cNvSpPr>
          <p:nvPr>
            <p:ph sz="quarter" idx="1"/>
          </p:nvPr>
        </p:nvSpPr>
        <p:spPr/>
        <p:txBody>
          <a:bodyPr/>
          <a:lstStyle/>
          <a:p>
            <a:r>
              <a:rPr lang="en-US" sz="3600" dirty="0" smtClean="0"/>
              <a:t>Businesses have a human resources department</a:t>
            </a:r>
          </a:p>
          <a:p>
            <a:r>
              <a:rPr lang="en-US" sz="3600" dirty="0" smtClean="0"/>
              <a:t>An individual responsible for hiring and retaining employees.</a:t>
            </a:r>
          </a:p>
          <a:p>
            <a:r>
              <a:rPr lang="en-US" sz="3600" dirty="0" smtClean="0"/>
              <a:t>Sometimes this is done by department managers under the guidance of the human resource department.</a:t>
            </a: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Application</a:t>
            </a:r>
            <a:endParaRPr lang="en-US" dirty="0"/>
          </a:p>
        </p:txBody>
      </p:sp>
      <p:sp>
        <p:nvSpPr>
          <p:cNvPr id="3" name="Content Placeholder 2"/>
          <p:cNvSpPr>
            <a:spLocks noGrp="1"/>
          </p:cNvSpPr>
          <p:nvPr>
            <p:ph sz="quarter" idx="1"/>
          </p:nvPr>
        </p:nvSpPr>
        <p:spPr/>
        <p:txBody>
          <a:bodyPr>
            <a:normAutofit/>
          </a:bodyPr>
          <a:lstStyle/>
          <a:p>
            <a:r>
              <a:rPr lang="en-US" sz="3600" dirty="0" smtClean="0"/>
              <a:t>The </a:t>
            </a:r>
            <a:r>
              <a:rPr lang="en-US" sz="3600" dirty="0" smtClean="0"/>
              <a:t>Internet has played a very important function by enabling businesses to post job openings asking potential employees to submit their resumes and also providing an opportunity for individuals seeking employment to post their resumes at specific web sites such as career builders, monster and </a:t>
            </a:r>
            <a:r>
              <a:rPr lang="en-US" sz="3600" dirty="0" err="1" smtClean="0"/>
              <a:t>ed</a:t>
            </a:r>
            <a:r>
              <a:rPr lang="en-US" sz="3600" dirty="0" smtClean="0"/>
              <a:t>-join.</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(cont.)</a:t>
            </a:r>
            <a:endParaRPr lang="en-US" dirty="0"/>
          </a:p>
        </p:txBody>
      </p:sp>
      <p:sp>
        <p:nvSpPr>
          <p:cNvPr id="3" name="Content Placeholder 2"/>
          <p:cNvSpPr>
            <a:spLocks noGrp="1"/>
          </p:cNvSpPr>
          <p:nvPr>
            <p:ph sz="quarter" idx="1"/>
          </p:nvPr>
        </p:nvSpPr>
        <p:spPr/>
        <p:txBody>
          <a:bodyPr>
            <a:noAutofit/>
          </a:bodyPr>
          <a:lstStyle/>
          <a:p>
            <a:r>
              <a:rPr lang="en-US" sz="3600" dirty="0" smtClean="0"/>
              <a:t>Entry-level jobs can be found on the Internet, newspaper ads and through family and friends.</a:t>
            </a:r>
          </a:p>
          <a:p>
            <a:r>
              <a:rPr lang="en-US" sz="3600" dirty="0" smtClean="0"/>
              <a:t>When applying for a job, it is appropriate to apply in person, by telephone and in writing.</a:t>
            </a:r>
          </a:p>
          <a:p>
            <a:r>
              <a:rPr lang="en-US" sz="3600" dirty="0" smtClean="0"/>
              <a:t>A business that has a human resources department has many responsibilities.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(cont.)</a:t>
            </a:r>
            <a:endParaRPr lang="en-US" dirty="0"/>
          </a:p>
        </p:txBody>
      </p:sp>
      <p:sp>
        <p:nvSpPr>
          <p:cNvPr id="3" name="Content Placeholder 2"/>
          <p:cNvSpPr>
            <a:spLocks noGrp="1"/>
          </p:cNvSpPr>
          <p:nvPr>
            <p:ph sz="quarter" idx="1"/>
          </p:nvPr>
        </p:nvSpPr>
        <p:spPr/>
        <p:txBody>
          <a:bodyPr>
            <a:normAutofit/>
          </a:bodyPr>
          <a:lstStyle/>
          <a:p>
            <a:pPr lvl="1"/>
            <a:r>
              <a:rPr lang="en-US" sz="2800" dirty="0" smtClean="0"/>
              <a:t>The </a:t>
            </a:r>
            <a:r>
              <a:rPr lang="en-US" sz="2800" dirty="0" smtClean="0"/>
              <a:t>department may be responsible for the following:</a:t>
            </a:r>
          </a:p>
          <a:p>
            <a:pPr lvl="2"/>
            <a:r>
              <a:rPr lang="en-US" sz="2800" dirty="0" smtClean="0"/>
              <a:t>hiring/terminating employees, maintain all personnel records (employee evaluations, salaries, fringe benefits, staff development, job descriptions, etc.)</a:t>
            </a:r>
          </a:p>
          <a:p>
            <a:pPr lvl="2"/>
            <a:r>
              <a:rPr lang="en-US" sz="2800" dirty="0"/>
              <a:t>Job Applications are used by employers to sort out best-qualified people</a:t>
            </a:r>
            <a:r>
              <a:rPr lang="en-US" sz="2800" dirty="0" smtClean="0"/>
              <a:t>.</a:t>
            </a:r>
          </a:p>
          <a:p>
            <a:pPr lvl="2"/>
            <a:r>
              <a:rPr lang="en-US" sz="2800" dirty="0" smtClean="0"/>
              <a:t>Job Interviews allow you to meet with an employer and provides a chance for you to self yourself.  It is probably the most important step in finding a job.</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(cont.)</a:t>
            </a:r>
            <a:endParaRPr lang="en-US" dirty="0"/>
          </a:p>
        </p:txBody>
      </p:sp>
      <p:sp>
        <p:nvSpPr>
          <p:cNvPr id="3" name="Content Placeholder 2"/>
          <p:cNvSpPr>
            <a:spLocks noGrp="1"/>
          </p:cNvSpPr>
          <p:nvPr>
            <p:ph sz="quarter" idx="1"/>
          </p:nvPr>
        </p:nvSpPr>
        <p:spPr/>
        <p:txBody>
          <a:bodyPr>
            <a:noAutofit/>
          </a:bodyPr>
          <a:lstStyle/>
          <a:p>
            <a:pPr lvl="1"/>
            <a:r>
              <a:rPr lang="en-US" sz="3200" dirty="0" smtClean="0"/>
              <a:t>Job Interviews</a:t>
            </a:r>
          </a:p>
          <a:p>
            <a:pPr lvl="2"/>
            <a:r>
              <a:rPr lang="en-US" sz="3200" dirty="0" smtClean="0"/>
              <a:t>Job Interviews may not include questions about your age, health, marital status or sexual orientation.</a:t>
            </a:r>
          </a:p>
          <a:p>
            <a:pPr lvl="2"/>
            <a:r>
              <a:rPr lang="en-US" sz="3200" dirty="0" smtClean="0"/>
              <a:t>Job Interviews may include questions about your experience, skills and how you are the best fit for the job.</a:t>
            </a:r>
          </a:p>
          <a:p>
            <a:pPr lvl="1"/>
            <a:r>
              <a:rPr lang="en-US" sz="3200" dirty="0" smtClean="0"/>
              <a:t>After the interview</a:t>
            </a:r>
          </a:p>
          <a:p>
            <a:pPr lvl="2"/>
            <a:r>
              <a:rPr lang="en-US" sz="3200" dirty="0" smtClean="0"/>
              <a:t>Send a follow-up letter</a:t>
            </a:r>
          </a:p>
        </p:txBody>
      </p:sp>
    </p:spTree>
    <p:extLst>
      <p:ext uri="{BB962C8B-B14F-4D97-AF65-F5344CB8AC3E}">
        <p14:creationId xmlns:p14="http://schemas.microsoft.com/office/powerpoint/2010/main" xmlns="" val="1201736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(cont.)</a:t>
            </a:r>
            <a:endParaRPr lang="en-US" dirty="0"/>
          </a:p>
        </p:txBody>
      </p:sp>
      <p:sp>
        <p:nvSpPr>
          <p:cNvPr id="3" name="Content Placeholder 2"/>
          <p:cNvSpPr>
            <a:spLocks noGrp="1"/>
          </p:cNvSpPr>
          <p:nvPr>
            <p:ph sz="quarter" idx="1"/>
          </p:nvPr>
        </p:nvSpPr>
        <p:spPr/>
        <p:txBody>
          <a:bodyPr>
            <a:normAutofit/>
          </a:bodyPr>
          <a:lstStyle/>
          <a:p>
            <a:r>
              <a:rPr lang="en-US" sz="3600" dirty="0" smtClean="0"/>
              <a:t>Familiarity with the protocol and functions of human resources within any business. By understanding this protocol, individuals have a better opportunity of gaining/maintaining employment and the opportunity to be considered for promotions with increased salaries.</a:t>
            </a:r>
            <a:endParaRPr lang="en-US" sz="3600" dirty="0"/>
          </a:p>
        </p:txBody>
      </p:sp>
    </p:spTree>
    <p:extLst>
      <p:ext uri="{BB962C8B-B14F-4D97-AF65-F5344CB8AC3E}">
        <p14:creationId xmlns:p14="http://schemas.microsoft.com/office/powerpoint/2010/main" xmlns="" val="41371088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World Application</a:t>
            </a:r>
            <a:endParaRPr lang="en-US" dirty="0"/>
          </a:p>
        </p:txBody>
      </p:sp>
      <p:sp>
        <p:nvSpPr>
          <p:cNvPr id="3" name="Content Placeholder 2"/>
          <p:cNvSpPr>
            <a:spLocks noGrp="1"/>
          </p:cNvSpPr>
          <p:nvPr>
            <p:ph sz="quarter" idx="1"/>
          </p:nvPr>
        </p:nvSpPr>
        <p:spPr/>
        <p:txBody>
          <a:bodyPr>
            <a:noAutofit/>
          </a:bodyPr>
          <a:lstStyle/>
          <a:p>
            <a:r>
              <a:rPr lang="en-US" sz="3600" dirty="0" smtClean="0"/>
              <a:t>The human resources department in the virtual companies is also responsible for creating job descriptions, attaining/retaining, promoting, and evaluating employees. The same protocol for requiring potential employees to complete job applications, resumes, cover letters, interviews, and letters of recommendations will be used just as in real businesses.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World Application</a:t>
            </a:r>
            <a:endParaRPr lang="en-US" dirty="0"/>
          </a:p>
        </p:txBody>
      </p:sp>
      <p:sp>
        <p:nvSpPr>
          <p:cNvPr id="3" name="Content Placeholder 2"/>
          <p:cNvSpPr>
            <a:spLocks noGrp="1"/>
          </p:cNvSpPr>
          <p:nvPr>
            <p:ph sz="quarter" idx="1"/>
          </p:nvPr>
        </p:nvSpPr>
        <p:spPr/>
        <p:txBody>
          <a:bodyPr>
            <a:normAutofit/>
          </a:bodyPr>
          <a:lstStyle/>
          <a:p>
            <a:r>
              <a:rPr lang="en-US" sz="3600" dirty="0" smtClean="0"/>
              <a:t>Employees </a:t>
            </a:r>
            <a:r>
              <a:rPr lang="en-US" sz="3600" dirty="0" smtClean="0"/>
              <a:t>will participate in on-going staff development and become familiar with the importance and function of the human resources department.</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World (cont.)</a:t>
            </a:r>
            <a:endParaRPr lang="en-US" dirty="0"/>
          </a:p>
        </p:txBody>
      </p:sp>
      <p:sp>
        <p:nvSpPr>
          <p:cNvPr id="3" name="Content Placeholder 2"/>
          <p:cNvSpPr>
            <a:spLocks noGrp="1"/>
          </p:cNvSpPr>
          <p:nvPr>
            <p:ph sz="quarter" idx="1"/>
          </p:nvPr>
        </p:nvSpPr>
        <p:spPr/>
        <p:txBody>
          <a:bodyPr>
            <a:normAutofit/>
          </a:bodyPr>
          <a:lstStyle/>
          <a:p>
            <a:r>
              <a:rPr lang="en-US" sz="2800" dirty="0" smtClean="0"/>
              <a:t>In order for employees to be successful in the workforce, they will develop a positive work ethic by following company policies, reporting to work on time, completing assigned tasks on time, and maintaining a good attendance record. </a:t>
            </a:r>
          </a:p>
          <a:p>
            <a:pPr lvl="1"/>
            <a:r>
              <a:rPr lang="en-US" sz="2800" dirty="0" smtClean="0"/>
              <a:t>Work Ethics include your ability to get along with people.</a:t>
            </a:r>
          </a:p>
          <a:p>
            <a:pPr lvl="1"/>
            <a:r>
              <a:rPr lang="en-US" sz="2800" dirty="0" smtClean="0"/>
              <a:t>Work place relations include your ability to work effectively with others which is a skill that must be learned and practiced</a:t>
            </a:r>
            <a:r>
              <a:rPr lang="en-US" sz="2800" dirty="0" smtClean="0"/>
              <a:t>.</a:t>
            </a:r>
            <a:endParaRPr lang="en-US"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World (cont.)</a:t>
            </a:r>
            <a:endParaRPr lang="en-US" dirty="0"/>
          </a:p>
        </p:txBody>
      </p:sp>
      <p:sp>
        <p:nvSpPr>
          <p:cNvPr id="3" name="Content Placeholder 2"/>
          <p:cNvSpPr>
            <a:spLocks noGrp="1"/>
          </p:cNvSpPr>
          <p:nvPr>
            <p:ph sz="quarter" idx="1"/>
          </p:nvPr>
        </p:nvSpPr>
        <p:spPr/>
        <p:txBody>
          <a:bodyPr>
            <a:normAutofit/>
          </a:bodyPr>
          <a:lstStyle/>
          <a:p>
            <a:r>
              <a:rPr lang="en-US" sz="3600" dirty="0" smtClean="0"/>
              <a:t>Employees </a:t>
            </a:r>
            <a:r>
              <a:rPr lang="en-US" sz="3600" dirty="0" smtClean="0"/>
              <a:t>will also follow the protocol for exiting a job and the importance of this piece in the employment process.</a:t>
            </a:r>
          </a:p>
          <a:p>
            <a:pPr lvl="1"/>
            <a:r>
              <a:rPr lang="en-US" sz="3600" dirty="0" smtClean="0"/>
              <a:t>A resignation letter which includes the reason for your resignation and given 2 weeks in advance of your last date of employment </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Virtual Enterprise Company </a:t>
            </a:r>
            <a:br>
              <a:rPr lang="en-US" dirty="0" smtClean="0"/>
            </a:br>
            <a:r>
              <a:rPr lang="en-US" dirty="0" smtClean="0"/>
              <a:t>Human Resource Department</a:t>
            </a:r>
            <a:endParaRPr lang="en-US" dirty="0"/>
          </a:p>
        </p:txBody>
      </p:sp>
      <p:sp>
        <p:nvSpPr>
          <p:cNvPr id="3" name="Content Placeholder 2"/>
          <p:cNvSpPr>
            <a:spLocks noGrp="1"/>
          </p:cNvSpPr>
          <p:nvPr>
            <p:ph sz="quarter" idx="1"/>
          </p:nvPr>
        </p:nvSpPr>
        <p:spPr/>
        <p:txBody>
          <a:bodyPr>
            <a:noAutofit/>
          </a:bodyPr>
          <a:lstStyle/>
          <a:p>
            <a:r>
              <a:rPr lang="en-US" sz="2800" dirty="0" smtClean="0"/>
              <a:t>Develops protocols for handling:</a:t>
            </a:r>
          </a:p>
          <a:p>
            <a:pPr lvl="1"/>
            <a:r>
              <a:rPr lang="en-US" sz="2800" dirty="0" smtClean="0"/>
              <a:t>Job applications</a:t>
            </a:r>
          </a:p>
          <a:p>
            <a:pPr lvl="1"/>
            <a:r>
              <a:rPr lang="en-US" sz="2800" dirty="0" smtClean="0"/>
              <a:t>Resumes</a:t>
            </a:r>
          </a:p>
          <a:p>
            <a:pPr lvl="2"/>
            <a:r>
              <a:rPr lang="en-US" sz="2800" dirty="0" smtClean="0"/>
              <a:t>Resumes should include your workplace skills.</a:t>
            </a:r>
          </a:p>
          <a:p>
            <a:pPr lvl="1"/>
            <a:r>
              <a:rPr lang="en-US" sz="2800" dirty="0" smtClean="0"/>
              <a:t>Cover Letters</a:t>
            </a:r>
          </a:p>
          <a:p>
            <a:pPr lvl="2"/>
            <a:r>
              <a:rPr lang="en-US" sz="2800" dirty="0" smtClean="0"/>
              <a:t>Cover letters should highlight your skills and the position you are applying for and how the two are tied together</a:t>
            </a:r>
          </a:p>
          <a:p>
            <a:pPr lvl="2"/>
            <a:r>
              <a:rPr lang="en-US" sz="2800" dirty="0" smtClean="0"/>
              <a:t>Cover letters accompany a resume when applying in person and </a:t>
            </a:r>
            <a:r>
              <a:rPr lang="en-US" sz="2800" dirty="0" smtClean="0"/>
              <a:t>online</a:t>
            </a:r>
            <a:endParaRPr lang="en-US" sz="2800" dirty="0" smtClean="0"/>
          </a:p>
        </p:txBody>
      </p:sp>
    </p:spTree>
    <p:extLst>
      <p:ext uri="{BB962C8B-B14F-4D97-AF65-F5344CB8AC3E}">
        <p14:creationId xmlns:p14="http://schemas.microsoft.com/office/powerpoint/2010/main" xmlns="" val="15593582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Virtual Enterprise Company </a:t>
            </a:r>
            <a:br>
              <a:rPr lang="en-US" dirty="0" smtClean="0"/>
            </a:br>
            <a:r>
              <a:rPr lang="en-US" dirty="0" smtClean="0"/>
              <a:t>Human Resource Department</a:t>
            </a:r>
            <a:endParaRPr lang="en-US" dirty="0"/>
          </a:p>
        </p:txBody>
      </p:sp>
      <p:sp>
        <p:nvSpPr>
          <p:cNvPr id="3" name="Content Placeholder 2"/>
          <p:cNvSpPr>
            <a:spLocks noGrp="1"/>
          </p:cNvSpPr>
          <p:nvPr>
            <p:ph sz="quarter" idx="1"/>
          </p:nvPr>
        </p:nvSpPr>
        <p:spPr/>
        <p:txBody>
          <a:bodyPr>
            <a:normAutofit/>
          </a:bodyPr>
          <a:lstStyle/>
          <a:p>
            <a:pPr lvl="1"/>
            <a:r>
              <a:rPr lang="en-US" sz="4400" dirty="0" smtClean="0"/>
              <a:t>Letters </a:t>
            </a:r>
            <a:r>
              <a:rPr lang="en-US" sz="4400" dirty="0" smtClean="0"/>
              <a:t>of Recommendation</a:t>
            </a:r>
          </a:p>
          <a:p>
            <a:pPr lvl="1"/>
            <a:r>
              <a:rPr lang="en-US" sz="4400" dirty="0" smtClean="0"/>
              <a:t>Digital Portfolios</a:t>
            </a:r>
          </a:p>
          <a:p>
            <a:pPr lvl="2"/>
            <a:r>
              <a:rPr lang="en-US" sz="4400" dirty="0" smtClean="0"/>
              <a:t>Digital Portfolios should include a letter of introduction and work samples</a:t>
            </a:r>
          </a:p>
          <a:p>
            <a:pPr lvl="1"/>
            <a:r>
              <a:rPr lang="en-US" sz="4400" dirty="0" smtClean="0"/>
              <a:t>Exiting a job</a:t>
            </a:r>
            <a:endParaRPr lang="en-US" sz="4400" dirty="0"/>
          </a:p>
        </p:txBody>
      </p:sp>
    </p:spTree>
    <p:extLst>
      <p:ext uri="{BB962C8B-B14F-4D97-AF65-F5344CB8AC3E}">
        <p14:creationId xmlns:p14="http://schemas.microsoft.com/office/powerpoint/2010/main" xmlns="" val="1559358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Quarter 1</a:t>
            </a:r>
            <a:endParaRPr lang="en-US" dirty="0"/>
          </a:p>
        </p:txBody>
      </p:sp>
      <p:sp>
        <p:nvSpPr>
          <p:cNvPr id="3" name="Content Placeholder 2"/>
          <p:cNvSpPr>
            <a:spLocks noGrp="1"/>
          </p:cNvSpPr>
          <p:nvPr>
            <p:ph sz="quarter" idx="1"/>
          </p:nvPr>
        </p:nvSpPr>
        <p:spPr/>
        <p:txBody>
          <a:bodyPr>
            <a:normAutofit fontScale="92500"/>
          </a:bodyPr>
          <a:lstStyle/>
          <a:p>
            <a:pPr lvl="1"/>
            <a:r>
              <a:rPr lang="en-US" sz="3200" dirty="0" smtClean="0"/>
              <a:t>Research </a:t>
            </a:r>
            <a:r>
              <a:rPr lang="en-US" sz="3200" dirty="0"/>
              <a:t>Job </a:t>
            </a:r>
            <a:r>
              <a:rPr lang="en-US" sz="3200" dirty="0" smtClean="0"/>
              <a:t>applications, Resumes, Cover Letters, Letters </a:t>
            </a:r>
            <a:r>
              <a:rPr lang="en-US" sz="3200" dirty="0"/>
              <a:t>of </a:t>
            </a:r>
            <a:r>
              <a:rPr lang="en-US" sz="3200" dirty="0" smtClean="0"/>
              <a:t>Recommendation, Digital Portfolios, and Exiting </a:t>
            </a:r>
            <a:r>
              <a:rPr lang="en-US" sz="3200" dirty="0"/>
              <a:t>a </a:t>
            </a:r>
            <a:r>
              <a:rPr lang="en-US" sz="3200" dirty="0" smtClean="0"/>
              <a:t>job.</a:t>
            </a:r>
          </a:p>
          <a:p>
            <a:pPr lvl="1"/>
            <a:r>
              <a:rPr lang="en-US" sz="3200" dirty="0" smtClean="0"/>
              <a:t>Write procedures for properly exiting a job and applying for another position within the company.</a:t>
            </a:r>
          </a:p>
          <a:p>
            <a:pPr lvl="1"/>
            <a:r>
              <a:rPr lang="en-US" sz="3200" dirty="0" smtClean="0"/>
              <a:t>Establish a human resource department and begin the process of operating the department</a:t>
            </a:r>
          </a:p>
          <a:p>
            <a:pPr lvl="1"/>
            <a:r>
              <a:rPr lang="en-US" sz="3200" dirty="0" smtClean="0"/>
              <a:t>Begin the hiring process and track all paper work</a:t>
            </a:r>
          </a:p>
          <a:p>
            <a:endParaRPr lang="en-US" dirty="0"/>
          </a:p>
        </p:txBody>
      </p:sp>
    </p:spTree>
    <p:extLst>
      <p:ext uri="{BB962C8B-B14F-4D97-AF65-F5344CB8AC3E}">
        <p14:creationId xmlns:p14="http://schemas.microsoft.com/office/powerpoint/2010/main" xmlns="" val="39991494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Quarter 1</a:t>
            </a:r>
            <a:endParaRPr lang="en-US" dirty="0"/>
          </a:p>
        </p:txBody>
      </p:sp>
      <p:sp>
        <p:nvSpPr>
          <p:cNvPr id="3" name="Content Placeholder 2"/>
          <p:cNvSpPr>
            <a:spLocks noGrp="1"/>
          </p:cNvSpPr>
          <p:nvPr>
            <p:ph sz="quarter" idx="1"/>
          </p:nvPr>
        </p:nvSpPr>
        <p:spPr/>
        <p:txBody>
          <a:bodyPr>
            <a:normAutofit lnSpcReduction="10000"/>
          </a:bodyPr>
          <a:lstStyle/>
          <a:p>
            <a:pPr lvl="1"/>
            <a:r>
              <a:rPr lang="en-US" sz="3200" dirty="0" smtClean="0"/>
              <a:t>Establish </a:t>
            </a:r>
            <a:r>
              <a:rPr lang="en-US" sz="3200" dirty="0" smtClean="0"/>
              <a:t>a Code of Conduct for employees to maintain a safe and positive work environment.</a:t>
            </a:r>
          </a:p>
          <a:p>
            <a:pPr lvl="1"/>
            <a:r>
              <a:rPr lang="en-US" sz="3200" dirty="0" smtClean="0"/>
              <a:t>Set up staff development calendar</a:t>
            </a:r>
          </a:p>
          <a:p>
            <a:pPr lvl="1"/>
            <a:r>
              <a:rPr lang="en-US" sz="3200" dirty="0" smtClean="0"/>
              <a:t>Set up staff development workshops for the year</a:t>
            </a:r>
          </a:p>
          <a:p>
            <a:pPr lvl="1"/>
            <a:r>
              <a:rPr lang="en-US" sz="3200" dirty="0" smtClean="0"/>
              <a:t>Determine employee evaluation and recognition process.</a:t>
            </a:r>
          </a:p>
          <a:p>
            <a:pPr lvl="1"/>
            <a:r>
              <a:rPr lang="en-US" sz="3200" dirty="0" smtClean="0"/>
              <a:t>Develop company policy for employee terminations and resignations. </a:t>
            </a:r>
            <a:endParaRPr lang="en-US" sz="3200" dirty="0"/>
          </a:p>
          <a:p>
            <a:endParaRPr lang="en-US" dirty="0"/>
          </a:p>
        </p:txBody>
      </p:sp>
    </p:spTree>
    <p:extLst>
      <p:ext uri="{BB962C8B-B14F-4D97-AF65-F5344CB8AC3E}">
        <p14:creationId xmlns:p14="http://schemas.microsoft.com/office/powerpoint/2010/main" xmlns="" val="3999149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 . . </a:t>
            </a:r>
            <a:endParaRPr lang="en-US" dirty="0"/>
          </a:p>
        </p:txBody>
      </p:sp>
      <p:sp>
        <p:nvSpPr>
          <p:cNvPr id="3" name="Content Placeholder 2"/>
          <p:cNvSpPr>
            <a:spLocks noGrp="1"/>
          </p:cNvSpPr>
          <p:nvPr>
            <p:ph sz="quarter" idx="1"/>
          </p:nvPr>
        </p:nvSpPr>
        <p:spPr/>
        <p:txBody>
          <a:bodyPr>
            <a:normAutofit/>
          </a:bodyPr>
          <a:lstStyle/>
          <a:p>
            <a:pPr>
              <a:buNone/>
            </a:pPr>
            <a:r>
              <a:rPr lang="en-US" sz="4400" dirty="0"/>
              <a:t>Employers are usually interested in how well </a:t>
            </a:r>
            <a:r>
              <a:rPr lang="en-US" sz="4400" dirty="0" smtClean="0"/>
              <a:t>you have </a:t>
            </a:r>
            <a:r>
              <a:rPr lang="en-US" sz="4400" dirty="0"/>
              <a:t>done in school because:</a:t>
            </a:r>
          </a:p>
          <a:p>
            <a:pPr marL="971550" lvl="1" indent="-514350">
              <a:buNone/>
            </a:pPr>
            <a:r>
              <a:rPr lang="en-US" sz="4400" dirty="0" smtClean="0"/>
              <a:t>school </a:t>
            </a:r>
            <a:r>
              <a:rPr lang="en-US" sz="4400" dirty="0"/>
              <a:t>records are </a:t>
            </a:r>
            <a:r>
              <a:rPr lang="en-US" sz="4400" dirty="0" smtClean="0"/>
              <a:t>important and </a:t>
            </a:r>
          </a:p>
          <a:p>
            <a:pPr marL="971550" lvl="1" indent="-514350">
              <a:buNone/>
            </a:pPr>
            <a:r>
              <a:rPr lang="en-US" sz="4400" dirty="0" smtClean="0"/>
              <a:t>school is a workplace too</a:t>
            </a:r>
          </a:p>
          <a:p>
            <a:pPr marL="971550" lvl="1" indent="-514350">
              <a:buNone/>
            </a:pPr>
            <a:endParaRPr lang="en-US" sz="4400" dirty="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816</TotalTime>
  <Words>877</Words>
  <Application>Microsoft Office PowerPoint</Application>
  <PresentationFormat>On-screen Show (4:3)</PresentationFormat>
  <Paragraphs>67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Equity</vt:lpstr>
      <vt:lpstr>Career Essentials</vt:lpstr>
      <vt:lpstr>Introduction</vt:lpstr>
      <vt:lpstr>Introduction</vt:lpstr>
      <vt:lpstr>Real World Application</vt:lpstr>
      <vt:lpstr>Real World Application</vt:lpstr>
      <vt:lpstr>Real World (cont.)</vt:lpstr>
      <vt:lpstr>Real World (cont.)</vt:lpstr>
      <vt:lpstr>Real World (cont.)</vt:lpstr>
      <vt:lpstr>Real World (cont.)</vt:lpstr>
      <vt:lpstr>Virtual World Application</vt:lpstr>
      <vt:lpstr>Virtual World Application</vt:lpstr>
      <vt:lpstr>Virtual World (cont.)</vt:lpstr>
      <vt:lpstr>Virtual World (cont.)</vt:lpstr>
      <vt:lpstr>Virtual Enterprise Company  Human Resource Department</vt:lpstr>
      <vt:lpstr>Virtual Enterprise Company  Human Resource Department</vt:lpstr>
      <vt:lpstr>Quarter 1</vt:lpstr>
      <vt:lpstr>Quarter 1</vt:lpstr>
      <vt:lpstr>More. . . . </vt:lpstr>
    </vt:vector>
  </TitlesOfParts>
  <Company>StHope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bfavila</dc:creator>
  <cp:lastModifiedBy>SCUSD</cp:lastModifiedBy>
  <cp:revision>32</cp:revision>
  <dcterms:created xsi:type="dcterms:W3CDTF">2012-05-10T21:20:53Z</dcterms:created>
  <dcterms:modified xsi:type="dcterms:W3CDTF">2013-05-14T20:28:26Z</dcterms:modified>
</cp:coreProperties>
</file>